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311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312" r:id="rId22"/>
    <p:sldId id="277" r:id="rId23"/>
    <p:sldId id="278" r:id="rId24"/>
    <p:sldId id="279" r:id="rId25"/>
    <p:sldId id="280" r:id="rId26"/>
    <p:sldId id="313" r:id="rId27"/>
    <p:sldId id="282" r:id="rId28"/>
    <p:sldId id="284" r:id="rId29"/>
    <p:sldId id="285" r:id="rId30"/>
    <p:sldId id="286" r:id="rId31"/>
    <p:sldId id="314" r:id="rId32"/>
    <p:sldId id="288" r:id="rId33"/>
    <p:sldId id="289" r:id="rId34"/>
    <p:sldId id="290" r:id="rId35"/>
    <p:sldId id="304" r:id="rId36"/>
    <p:sldId id="291" r:id="rId37"/>
    <p:sldId id="315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16" r:id="rId46"/>
    <p:sldId id="257" r:id="rId47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7B99"/>
    <a:srgbClr val="CCF5F7"/>
    <a:srgbClr val="E6FAFB"/>
    <a:srgbClr val="A0D8F4"/>
    <a:srgbClr val="DE9636"/>
    <a:srgbClr val="008FF9"/>
    <a:srgbClr val="014FA1"/>
    <a:srgbClr val="B373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59" autoAdjust="0"/>
    <p:restoredTop sz="96113" autoAdjust="0"/>
  </p:normalViewPr>
  <p:slideViewPr>
    <p:cSldViewPr snapToGrid="0">
      <p:cViewPr varScale="1">
        <p:scale>
          <a:sx n="83" d="100"/>
          <a:sy n="83" d="100"/>
        </p:scale>
        <p:origin x="6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17C9C8-3ACB-48C7-9E56-D875EFB40553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6CF7F-8EF7-4225-B82A-6B85474046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81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486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16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49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7044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02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9949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8632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9277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5898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6211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703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6621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7746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9983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6776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4399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4696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8581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7174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6788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1882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116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03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4338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3097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18671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520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2052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1124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92342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6325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97397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6653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53425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00381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2900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91346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78421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87387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65161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288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358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214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738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934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429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0070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268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35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864143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559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813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314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916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1376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49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618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904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8417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53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9.png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9.png"/><Relationship Id="rId4" Type="http://schemas.openxmlformats.org/officeDocument/2006/relationships/image" Target="../media/image2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43.jpeg"/><Relationship Id="rId4" Type="http://schemas.openxmlformats.org/officeDocument/2006/relationships/image" Target="../media/image3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19.pn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21D8FB6-2094-4830-996A-2DB2B4D2BE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4" y="0"/>
            <a:ext cx="12192000" cy="6096000"/>
          </a:xfrm>
          <a:prstGeom prst="rect">
            <a:avLst/>
          </a:prstGeom>
          <a:noFill/>
        </p:spPr>
      </p:pic>
      <p:pic>
        <p:nvPicPr>
          <p:cNvPr id="15" name="儿童歌曲 - 防溺水保平安">
            <a:hlinkClick r:id="" action="ppaction://media"/>
            <a:extLst>
              <a:ext uri="{FF2B5EF4-FFF2-40B4-BE49-F238E27FC236}">
                <a16:creationId xmlns:a16="http://schemas.microsoft.com/office/drawing/2014/main" id="{6F38877B-F9E3-4CCE-811F-AADA7AA4E3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021" y="-954521"/>
            <a:ext cx="609600" cy="6096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583606C-1D3D-43F5-BC56-6703AC9758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21" y="4295775"/>
            <a:ext cx="2838450" cy="25622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07D94EB-2382-4995-80B6-4B3F06ECB0D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990" y="1899645"/>
            <a:ext cx="3564041" cy="139977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6D09EB9-C847-4C81-9E44-6EF9B6A60978}"/>
              </a:ext>
            </a:extLst>
          </p:cNvPr>
          <p:cNvSpPr/>
          <p:nvPr/>
        </p:nvSpPr>
        <p:spPr>
          <a:xfrm>
            <a:off x="6096000" y="4829732"/>
            <a:ext cx="4136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1A7B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汇报人：千匠素材库   时间：XX年XX月</a:t>
            </a:r>
          </a:p>
        </p:txBody>
      </p:sp>
    </p:spTree>
    <p:extLst>
      <p:ext uri="{BB962C8B-B14F-4D97-AF65-F5344CB8AC3E}">
        <p14:creationId xmlns:p14="http://schemas.microsoft.com/office/powerpoint/2010/main" val="51639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500"/>
    </mc:Choice>
    <mc:Fallback xmlns="">
      <p:transition advTm="5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5F89A8B1-1ADD-4BB7-9AD2-695886B3CC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246" y="2942326"/>
            <a:ext cx="5142733" cy="2982039"/>
          </a:xfrm>
          <a:prstGeom prst="rect">
            <a:avLst/>
          </a:prstGeom>
        </p:spPr>
      </p:pic>
      <p:pic>
        <p:nvPicPr>
          <p:cNvPr id="22531" name="Picture 4" descr="c:\documents and settings\administrator\application data\360se6\User Data\temp\001e90b61f3b114fb583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58" y="2717337"/>
            <a:ext cx="5705475" cy="3328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  <p:sp>
        <p:nvSpPr>
          <p:cNvPr id="22532" name="矩形 7"/>
          <p:cNvSpPr>
            <a:spLocks noChangeArrowheads="1"/>
          </p:cNvSpPr>
          <p:nvPr/>
        </p:nvSpPr>
        <p:spPr bwMode="auto">
          <a:xfrm>
            <a:off x="7503342" y="3803984"/>
            <a:ext cx="3883024" cy="11350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哈尔滨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名男孩村中深水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坑戏水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人溺水身亡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07705" y="-287386"/>
            <a:ext cx="3766467" cy="2405798"/>
            <a:chOff x="4207705" y="-287386"/>
            <a:chExt cx="3766467" cy="24057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7705" y="-287386"/>
              <a:ext cx="3766467" cy="2405798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5064808" y="974298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水坑</a:t>
              </a:r>
              <a:endParaRPr lang="zh-CN" altLang="en-US" sz="5400" spc="600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94166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AD40D6C-F506-4EB1-83BA-A993CBC124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205" y="2441445"/>
            <a:ext cx="5755559" cy="4073844"/>
          </a:xfrm>
          <a:prstGeom prst="rect">
            <a:avLst/>
          </a:prstGeom>
        </p:spPr>
      </p:pic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7365" y="2934393"/>
            <a:ext cx="5092699" cy="2948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  <p:grpSp>
        <p:nvGrpSpPr>
          <p:cNvPr id="5" name="组合 4"/>
          <p:cNvGrpSpPr/>
          <p:nvPr/>
        </p:nvGrpSpPr>
        <p:grpSpPr>
          <a:xfrm>
            <a:off x="1341956" y="-335299"/>
            <a:ext cx="3766467" cy="2405798"/>
            <a:chOff x="4207705" y="0"/>
            <a:chExt cx="3766467" cy="24057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7705" y="0"/>
              <a:ext cx="3766467" cy="240579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5247690" y="1300873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河流</a:t>
              </a:r>
              <a:endParaRPr lang="zh-CN" altLang="en-US" sz="5400" spc="600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36A162D-31F4-4DD5-AEA0-DDE3F83D57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8644" y="0"/>
            <a:ext cx="1475295" cy="14752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B0B9753-B4C5-46B7-8DCB-021085A70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104" y="900293"/>
            <a:ext cx="1727788" cy="172778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B2930CB-86F7-4051-BB65-133A5EFA8C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927" y="342711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823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0"/>
          <a:stretch/>
        </p:blipFill>
        <p:spPr bwMode="auto">
          <a:xfrm rot="33955">
            <a:off x="865913" y="2665968"/>
            <a:ext cx="4438403" cy="32302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/>
        </p:spPr>
      </p:pic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1839" y="2644126"/>
            <a:ext cx="4470093" cy="32739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/>
        </p:spPr>
      </p:pic>
      <p:grpSp>
        <p:nvGrpSpPr>
          <p:cNvPr id="6" name="组合 5"/>
          <p:cNvGrpSpPr/>
          <p:nvPr/>
        </p:nvGrpSpPr>
        <p:grpSpPr>
          <a:xfrm>
            <a:off x="5913957" y="-231738"/>
            <a:ext cx="3766467" cy="2405798"/>
            <a:chOff x="4207705" y="0"/>
            <a:chExt cx="3766467" cy="24057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7705" y="0"/>
              <a:ext cx="3766467" cy="240579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5301526" y="1279102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溪边</a:t>
              </a:r>
              <a:endParaRPr lang="zh-CN" altLang="en-US" sz="5400" spc="600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048439A2-4CC2-4181-88C0-274BE69D4B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30" y="309716"/>
            <a:ext cx="1475295" cy="147529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99F9CFC-F645-4D22-B4A9-D08AFAE7E6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436" y="971161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57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73"/>
          <a:stretch/>
        </p:blipFill>
        <p:spPr bwMode="auto">
          <a:xfrm>
            <a:off x="986372" y="2418262"/>
            <a:ext cx="4690412" cy="3031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78257" y="2418262"/>
            <a:ext cx="4524405" cy="30313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/>
        </p:spPr>
      </p:pic>
      <p:grpSp>
        <p:nvGrpSpPr>
          <p:cNvPr id="5" name="组合 4"/>
          <p:cNvGrpSpPr/>
          <p:nvPr/>
        </p:nvGrpSpPr>
        <p:grpSpPr>
          <a:xfrm>
            <a:off x="4207705" y="-345974"/>
            <a:ext cx="3766467" cy="2405798"/>
            <a:chOff x="4207705" y="0"/>
            <a:chExt cx="3766467" cy="24057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7705" y="0"/>
              <a:ext cx="3766467" cy="240579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5258775" y="1292957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溪边</a:t>
              </a:r>
              <a:endParaRPr lang="zh-CN" altLang="en-US" sz="5400" spc="600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9634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>
            <a:spLocks noChangeArrowheads="1"/>
          </p:cNvSpPr>
          <p:nvPr/>
        </p:nvSpPr>
        <p:spPr bwMode="auto">
          <a:xfrm>
            <a:off x="855591" y="2553757"/>
            <a:ext cx="5061883" cy="2249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ea typeface="微软雅黑" panose="020B0503020204020204" pitchFamily="34" charset="-122"/>
              </a:rPr>
              <a:t>“在人们惯性思维里，都觉得在河里或水库里游泳比较危险。其实从最近几年的经验看，游泳池里出意外的案例也特别多，而且有增多的趋势。”</a:t>
            </a:r>
            <a:endParaRPr lang="zh-CN" altLang="en-US" sz="2400" b="1" dirty="0">
              <a:latin typeface="Calibri" pitchFamily="34" charset="0"/>
              <a:ea typeface="微软雅黑" panose="020B0503020204020204" pitchFamily="34" charset="-122"/>
              <a:sym typeface="Calibri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22545" y="-345470"/>
            <a:ext cx="3766467" cy="2405798"/>
            <a:chOff x="4215126" y="-59063"/>
            <a:chExt cx="3766467" cy="24057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5126" y="-59063"/>
              <a:ext cx="3766467" cy="240579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4667788" y="1322681"/>
              <a:ext cx="322231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为什么游泳池也会发生溺水呢</a:t>
              </a:r>
              <a:r>
                <a:rPr lang="en-US" altLang="zh-CN" sz="2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?</a:t>
              </a:r>
              <a:endParaRPr lang="zh-CN" altLang="en-US" sz="2400" spc="600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319309"/>
            <a:ext cx="5874468" cy="295672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D90CBE9-D120-4ABF-A094-C5D414C3FC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605" y="298626"/>
            <a:ext cx="1475295" cy="14752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E12A284-AB8F-424D-964B-6FD0DC37AD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382" y="1196434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331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矩形 6"/>
          <p:cNvSpPr>
            <a:spLocks noChangeArrowheads="1"/>
          </p:cNvSpPr>
          <p:nvPr/>
        </p:nvSpPr>
        <p:spPr bwMode="auto">
          <a:xfrm>
            <a:off x="1134441" y="968755"/>
            <a:ext cx="3382962" cy="369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日，一名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岁孩子在三亚某酒店游泳时不幸溺亡；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日，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岁男孩在海口市现代花园小区游泳池溺亡；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……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" r="20320"/>
          <a:stretch/>
        </p:blipFill>
        <p:spPr bwMode="auto">
          <a:xfrm>
            <a:off x="5353395" y="1210591"/>
            <a:ext cx="6013593" cy="3379124"/>
          </a:xfrm>
          <a:prstGeom prst="rect">
            <a:avLst/>
          </a:prstGeom>
          <a:solidFill>
            <a:srgbClr val="FFFFFF"/>
          </a:solidFill>
          <a:ln w="76200" cap="sq">
            <a:noFill/>
            <a:miter lim="800000"/>
          </a:ln>
          <a:effectLst/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7D0E20B-CE53-41B9-BA4C-9069EF62CB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76850"/>
            <a:ext cx="121920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419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Rectangle 1"/>
          <p:cNvSpPr>
            <a:spLocks noChangeArrowheads="1"/>
          </p:cNvSpPr>
          <p:nvPr/>
        </p:nvSpPr>
        <p:spPr bwMode="auto">
          <a:xfrm>
            <a:off x="1165440" y="2011681"/>
            <a:ext cx="4189846" cy="3077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人在溺水后，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分钟后将失去意识；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4-6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分钟身体将遭受不可避免的伤害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如果在野外落水，很难被及时营救，从而溺水死亡。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902905" y="-180114"/>
            <a:ext cx="3766467" cy="2405798"/>
            <a:chOff x="4207705" y="-180114"/>
            <a:chExt cx="3766467" cy="24057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7705" y="-180114"/>
              <a:ext cx="3766467" cy="2405798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4581190" y="1170709"/>
              <a:ext cx="295465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你知道吗</a:t>
              </a:r>
              <a:endParaRPr lang="zh-CN" altLang="en-US" sz="4800" spc="600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56459" y="2610039"/>
            <a:ext cx="6781612" cy="409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579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矩形 5"/>
          <p:cNvSpPr>
            <a:spLocks noChangeArrowheads="1"/>
          </p:cNvSpPr>
          <p:nvPr/>
        </p:nvSpPr>
        <p:spPr bwMode="auto">
          <a:xfrm>
            <a:off x="6679122" y="885818"/>
            <a:ext cx="4837257" cy="382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5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所以，不管是野外的小溪河流水库，还是游泳池，都可能会发生溺水危险，同学们不仅要远离野外危险水域，在正规游泳池，也要牢记游泳安全。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1"/>
          <a:stretch/>
        </p:blipFill>
        <p:spPr>
          <a:xfrm>
            <a:off x="-1" y="2954597"/>
            <a:ext cx="10041085" cy="439673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8362A58-25EC-4FDB-B649-A6E1E412FD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20" y="332481"/>
            <a:ext cx="1475295" cy="147529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EFB7694-1AE3-4201-8C3E-F7B2D7C6A3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915" y="1370727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3054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671" y="1033409"/>
            <a:ext cx="5898680" cy="3715703"/>
          </a:xfrm>
          <a:prstGeom prst="rect">
            <a:avLst/>
          </a:prstGeom>
          <a:ln>
            <a:noFill/>
          </a:ln>
          <a:effectLst/>
        </p:spPr>
      </p:pic>
      <p:sp>
        <p:nvSpPr>
          <p:cNvPr id="307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128640" y="1729439"/>
            <a:ext cx="4450252" cy="30196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说说他们做得对不对，你会这样做吗？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55E7E08-900D-4630-A754-F6FAF47173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938">
            <a:off x="2246631" y="279137"/>
            <a:ext cx="2318126" cy="231812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630222E-829A-48DF-AE27-61AEC3BAF2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8350" y="168261"/>
            <a:ext cx="1475295" cy="147529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A4515E0-8510-44B9-9C72-FF4375118B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1771" y="399112"/>
            <a:ext cx="1727788" cy="172778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B8D907D-440C-4CD0-9574-3BCBC349FB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76850"/>
            <a:ext cx="121920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659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0268" y="1052459"/>
            <a:ext cx="6984195" cy="42887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/>
        </p:spPr>
      </p:pic>
      <p:pic>
        <p:nvPicPr>
          <p:cNvPr id="3175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4463" y="3074243"/>
            <a:ext cx="3022600" cy="2266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  <p:pic>
        <p:nvPicPr>
          <p:cNvPr id="3175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4463" y="1052460"/>
            <a:ext cx="3022600" cy="2021783"/>
          </a:xfrm>
          <a:prstGeom prst="rect">
            <a:avLst/>
          </a:prstGeom>
          <a:ln w="127000" cap="rnd">
            <a:noFill/>
          </a:ln>
          <a:effectLst/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3050334-2E61-49FC-899A-E1BF8E2002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938">
            <a:off x="8838689" y="2037763"/>
            <a:ext cx="2318126" cy="231812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A677001-8372-4B71-8592-FAFD3CA807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938">
            <a:off x="1035187" y="2924102"/>
            <a:ext cx="2318126" cy="231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803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CCF5F7"/>
            </a:gs>
            <a:gs pos="100000">
              <a:srgbClr val="E6FAF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A98383BD-34E1-44BC-979D-B528A9CD105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16" b="6906"/>
          <a:stretch/>
        </p:blipFill>
        <p:spPr>
          <a:xfrm>
            <a:off x="0" y="2391070"/>
            <a:ext cx="8853056" cy="4468831"/>
          </a:xfrm>
          <a:prstGeom prst="rect">
            <a:avLst/>
          </a:prstGeom>
        </p:spPr>
      </p:pic>
      <p:pic>
        <p:nvPicPr>
          <p:cNvPr id="15" name="儿童歌曲 - 防溺水保平安">
            <a:hlinkClick r:id="" action="ppaction://media"/>
            <a:extLst>
              <a:ext uri="{FF2B5EF4-FFF2-40B4-BE49-F238E27FC236}">
                <a16:creationId xmlns:a16="http://schemas.microsoft.com/office/drawing/2014/main" id="{6F38877B-F9E3-4CCE-811F-AADA7AA4E3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6021" y="-954521"/>
            <a:ext cx="609600" cy="6096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17B0980-ED5F-42B2-8B5B-B6F7FA1212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735" y="213447"/>
            <a:ext cx="8339383" cy="4835632"/>
          </a:xfrm>
          <a:prstGeom prst="rect">
            <a:avLst/>
          </a:prstGeom>
        </p:spPr>
      </p:pic>
      <p:sp>
        <p:nvSpPr>
          <p:cNvPr id="13" name="矩形 5">
            <a:extLst>
              <a:ext uri="{FF2B5EF4-FFF2-40B4-BE49-F238E27FC236}">
                <a16:creationId xmlns:a16="http://schemas.microsoft.com/office/drawing/2014/main" id="{AE93CDDE-16B5-488F-A1AF-5FB9B0FD72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1597" y="1448081"/>
            <a:ext cx="5923324" cy="2063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随着夏季来临，中小学生游泳溺水事故进入高发期。</a:t>
            </a:r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教育局发出紧急通知</a:t>
            </a:r>
            <a:r>
              <a:rPr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，明确要求中小学生不准私自下水游泳；不到无安全保障的水域游泳。</a:t>
            </a:r>
            <a:endParaRPr lang="zh-CN" altLang="en-US" sz="2200" dirty="0">
              <a:solidFill>
                <a:schemeClr val="tx1">
                  <a:lumMod val="95000"/>
                  <a:lumOff val="5000"/>
                </a:schemeClr>
              </a:solidFill>
              <a:ea typeface="微软雅黑" panose="020B0503020204020204" pitchFamily="34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1B614D79-C1E4-4520-BBB7-11A23F0637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4" y="339363"/>
            <a:ext cx="1475295" cy="147529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B8C0EB9-CC1D-48EE-BB1D-DE1142B8DE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947" y="707529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16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500"/>
    </mc:Choice>
    <mc:Fallback xmlns="">
      <p:transition advTm="5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6"/>
          <p:cNvSpPr>
            <a:spLocks noChangeArrowheads="1"/>
          </p:cNvSpPr>
          <p:nvPr/>
        </p:nvSpPr>
        <p:spPr bwMode="auto">
          <a:xfrm>
            <a:off x="2095500" y="500063"/>
            <a:ext cx="6643688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547" y="287759"/>
            <a:ext cx="7481453" cy="7481453"/>
          </a:xfrm>
          <a:prstGeom prst="rect">
            <a:avLst/>
          </a:prstGeom>
        </p:spPr>
      </p:pic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6360361" y="3498275"/>
            <a:ext cx="4584731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3200" b="1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  <a:sym typeface="Calibri" pitchFamily="34" charset="0"/>
              </a:rPr>
              <a:t>记住：如果没有大人陪同，去野外水边游泳、玩水、捉鱼等都是非常危险的！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1436"/>
            <a:ext cx="5066577" cy="599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812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27" y="287543"/>
            <a:ext cx="7309366" cy="73093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67617" y="3033738"/>
            <a:ext cx="171713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02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752462" y="4512176"/>
            <a:ext cx="48013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游泳注意事项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4690" y="563778"/>
            <a:ext cx="3744431" cy="59917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1673D44-D61D-462F-8E6F-ACEF72DA10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88" y="-59361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4414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5500">
        <p15:prstTrans prst="curtains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4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0" b="831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123407" y="4450268"/>
            <a:ext cx="2769326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选择正规、安全的游泳场所</a:t>
            </a:r>
          </a:p>
        </p:txBody>
      </p:sp>
    </p:spTree>
    <p:extLst>
      <p:ext uri="{BB962C8B-B14F-4D97-AF65-F5344CB8AC3E}">
        <p14:creationId xmlns:p14="http://schemas.microsoft.com/office/powerpoint/2010/main" val="1691158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矩形 8"/>
          <p:cNvSpPr>
            <a:spLocks noChangeArrowheads="1"/>
          </p:cNvSpPr>
          <p:nvPr/>
        </p:nvSpPr>
        <p:spPr bwMode="auto">
          <a:xfrm>
            <a:off x="1396229" y="2366779"/>
            <a:ext cx="4271541" cy="214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小朋友，去游泳一定要有成人陪同哦。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84503" y="222039"/>
            <a:ext cx="5894994" cy="1610979"/>
            <a:chOff x="2734505" y="688250"/>
            <a:chExt cx="5894994" cy="161097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4505" y="688250"/>
              <a:ext cx="5894994" cy="1610979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361846" y="1222011"/>
              <a:ext cx="49668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必须在成人的陪同下游泳</a:t>
              </a:r>
            </a:p>
          </p:txBody>
        </p:sp>
      </p:grpSp>
      <p:pic>
        <p:nvPicPr>
          <p:cNvPr id="7" name="Picture 7" descr="E:\12\漫画素材分类\溺水、急救\3-19(1)-副本.jpg">
            <a:extLst>
              <a:ext uri="{FF2B5EF4-FFF2-40B4-BE49-F238E27FC236}">
                <a16:creationId xmlns:a16="http://schemas.microsoft.com/office/drawing/2014/main" id="{A27661E0-E444-429D-9378-22F6C169B0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92" y="1340575"/>
            <a:ext cx="4834105" cy="34132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3314296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Box 8"/>
          <p:cNvSpPr>
            <a:spLocks noChangeArrowheads="1"/>
          </p:cNvSpPr>
          <p:nvPr/>
        </p:nvSpPr>
        <p:spPr bwMode="auto">
          <a:xfrm>
            <a:off x="1033690" y="2465718"/>
            <a:ext cx="8817319" cy="6618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做好准备活动，  下水前应先热身，但不宜太剧烈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2800" dirty="0"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18827" y="318996"/>
            <a:ext cx="6059943" cy="1656057"/>
            <a:chOff x="1587767" y="374870"/>
            <a:chExt cx="6059943" cy="165605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7767" y="374870"/>
              <a:ext cx="6059943" cy="1656057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986522" y="686395"/>
              <a:ext cx="3262432" cy="906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000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做好准备活动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5" t="30066" r="72771" b="39093"/>
          <a:stretch/>
        </p:blipFill>
        <p:spPr>
          <a:xfrm>
            <a:off x="4692082" y="3334077"/>
            <a:ext cx="3021232" cy="32813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25" t="13329" r="8306" b="4867"/>
          <a:stretch/>
        </p:blipFill>
        <p:spPr>
          <a:xfrm>
            <a:off x="600467" y="3410488"/>
            <a:ext cx="2603500" cy="31285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1CF6DCE-670D-418F-989F-2FE69EC91D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743" y="2643743"/>
            <a:ext cx="4214257" cy="421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153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Box 8"/>
          <p:cNvSpPr>
            <a:spLocks noChangeArrowheads="1"/>
          </p:cNvSpPr>
          <p:nvPr/>
        </p:nvSpPr>
        <p:spPr bwMode="auto">
          <a:xfrm>
            <a:off x="1349042" y="2662744"/>
            <a:ext cx="4319588" cy="214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不要贸然跳水和潜泳，不要在水下憋气。</a:t>
            </a:r>
          </a:p>
        </p:txBody>
      </p:sp>
      <p:pic>
        <p:nvPicPr>
          <p:cNvPr id="37892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22741" y="4242932"/>
            <a:ext cx="2610954" cy="1746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  <p:pic>
        <p:nvPicPr>
          <p:cNvPr id="37893" name="图片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160444">
            <a:off x="7583745" y="750363"/>
            <a:ext cx="3839638" cy="2418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  <p:pic>
        <p:nvPicPr>
          <p:cNvPr id="37894" name="Picture 3" descr="C:\Documents and Settings\Administrator\桌面\下载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0317" y="3733326"/>
            <a:ext cx="1177489" cy="117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3" descr="C:\Documents and Settings\Administrator\桌面\下载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730" y="2555837"/>
            <a:ext cx="1178627" cy="117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719728" y="382004"/>
            <a:ext cx="6059943" cy="1656057"/>
            <a:chOff x="1587767" y="374870"/>
            <a:chExt cx="6059943" cy="165605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7767" y="374870"/>
              <a:ext cx="6059943" cy="1656057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2217081" y="685804"/>
              <a:ext cx="4801314" cy="906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000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不要贸然跳水和潜泳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20945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27" y="287543"/>
            <a:ext cx="7309366" cy="73093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67617" y="3033738"/>
            <a:ext cx="175881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03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752462" y="4512176"/>
            <a:ext cx="48013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不要错误施救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4690" y="563778"/>
            <a:ext cx="3744431" cy="59917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1673D44-D61D-462F-8E6F-ACEF72DA10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88" y="-59361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4928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5500">
        <p15:prstTrans prst="curtains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4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096" y="169441"/>
            <a:ext cx="7893904" cy="7893904"/>
          </a:xfrm>
          <a:prstGeom prst="rect">
            <a:avLst/>
          </a:prstGeom>
        </p:spPr>
      </p:pic>
      <p:sp>
        <p:nvSpPr>
          <p:cNvPr id="39939" name="Text Box 3"/>
          <p:cNvSpPr>
            <a:spLocks noChangeArrowheads="1"/>
          </p:cNvSpPr>
          <p:nvPr/>
        </p:nvSpPr>
        <p:spPr bwMode="auto">
          <a:xfrm>
            <a:off x="6243030" y="2581132"/>
            <a:ext cx="4732401" cy="3327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endParaRPr lang="zh-CN" altLang="en-US" sz="36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如果你看到小伙伴落水了，首先你会怎么做呢？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60" y="927100"/>
            <a:ext cx="4732401" cy="559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816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C:\Documents and Settings\Administrator\桌面\图片11.jpg">
            <a:extLst>
              <a:ext uri="{FF2B5EF4-FFF2-40B4-BE49-F238E27FC236}">
                <a16:creationId xmlns:a16="http://schemas.microsoft.com/office/drawing/2014/main" id="{DADA23C4-A4F2-4C15-A5ED-B5B86BECFE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8" r="2537"/>
          <a:stretch/>
        </p:blipFill>
        <p:spPr bwMode="auto">
          <a:xfrm rot="29053">
            <a:off x="6677180" y="1026127"/>
            <a:ext cx="5004028" cy="42376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/>
        </p:spPr>
      </p:pic>
      <p:sp>
        <p:nvSpPr>
          <p:cNvPr id="41988" name="矩形 11"/>
          <p:cNvSpPr>
            <a:spLocks noChangeArrowheads="1"/>
          </p:cNvSpPr>
          <p:nvPr/>
        </p:nvSpPr>
        <p:spPr bwMode="auto">
          <a:xfrm>
            <a:off x="731188" y="2528009"/>
            <a:ext cx="5069160" cy="254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落水者力大无比，稍不留神就会被溺水者拉下水，造成连环溺水的悲剧。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1103" y="587144"/>
            <a:ext cx="6059943" cy="1656057"/>
            <a:chOff x="1587767" y="701444"/>
            <a:chExt cx="6059943" cy="165605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7767" y="701444"/>
              <a:ext cx="6059943" cy="1656057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2217081" y="986252"/>
              <a:ext cx="4644220" cy="9883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1.</a:t>
              </a:r>
              <a:r>
                <a:rPr lang="zh-CN" altLang="en-US" sz="4400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不能手拉手施救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A79ECF1F-F20C-4EF2-97E9-18FA854534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938">
            <a:off x="9086902" y="3240821"/>
            <a:ext cx="2318126" cy="231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751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4" descr="C:\Documents and Settings\Administrator\桌面\图片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053">
            <a:off x="6576472" y="1418859"/>
            <a:ext cx="4940029" cy="34414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/>
        </p:spPr>
      </p:pic>
      <p:sp>
        <p:nvSpPr>
          <p:cNvPr id="43012" name="矩形 11"/>
          <p:cNvSpPr>
            <a:spLocks noChangeArrowheads="1"/>
          </p:cNvSpPr>
          <p:nvPr/>
        </p:nvSpPr>
        <p:spPr bwMode="auto">
          <a:xfrm>
            <a:off x="1101614" y="2334114"/>
            <a:ext cx="4470414" cy="254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小学生没有足够的能力入水救溺水者，千万不能下水救人，以免发生更多的悲剧。</a:t>
            </a:r>
            <a:endParaRPr lang="zh-CN" altLang="en-US" b="1" dirty="0"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9802" y="320851"/>
            <a:ext cx="6059943" cy="1656057"/>
            <a:chOff x="1227090" y="652396"/>
            <a:chExt cx="6059943" cy="165605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7090" y="652396"/>
              <a:ext cx="6059943" cy="1656057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217081" y="986252"/>
              <a:ext cx="4079963" cy="9883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2.</a:t>
              </a:r>
              <a:r>
                <a:rPr lang="zh-CN" altLang="en-US" sz="4400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不能入水施救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8878A56D-3059-44C3-BB0A-D1F8FE12B9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938">
            <a:off x="8982121" y="2448539"/>
            <a:ext cx="2318126" cy="231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690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099819" y="273498"/>
            <a:ext cx="4951685" cy="1353193"/>
            <a:chOff x="3102916" y="576734"/>
            <a:chExt cx="6059943" cy="182841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2916" y="576734"/>
              <a:ext cx="6059943" cy="1828417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4844160" y="851171"/>
              <a:ext cx="2501797" cy="12475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5400" b="1" spc="600" dirty="0"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目 录</a:t>
              </a:r>
              <a:endParaRPr lang="zh-CN" altLang="en-US" sz="5400" spc="6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: 圆角 31"/>
          <p:cNvSpPr/>
          <p:nvPr/>
        </p:nvSpPr>
        <p:spPr>
          <a:xfrm>
            <a:off x="2389193" y="2114665"/>
            <a:ext cx="3317798" cy="600307"/>
          </a:xfrm>
          <a:prstGeom prst="roundRect">
            <a:avLst/>
          </a:prstGeo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512926" y="2190290"/>
            <a:ext cx="27559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远离野外危险水域</a:t>
            </a:r>
          </a:p>
        </p:txBody>
      </p:sp>
      <p:sp>
        <p:nvSpPr>
          <p:cNvPr id="35" name="矩形 34"/>
          <p:cNvSpPr/>
          <p:nvPr/>
        </p:nvSpPr>
        <p:spPr>
          <a:xfrm>
            <a:off x="1807643" y="2190290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ea typeface="微软雅黑" panose="020B0503020204020204" pitchFamily="34" charset="-122"/>
            </a:endParaRPr>
          </a:p>
        </p:txBody>
      </p:sp>
      <p:sp>
        <p:nvSpPr>
          <p:cNvPr id="43" name="矩形: 圆角 42"/>
          <p:cNvSpPr/>
          <p:nvPr/>
        </p:nvSpPr>
        <p:spPr>
          <a:xfrm>
            <a:off x="2389193" y="2902328"/>
            <a:ext cx="3317798" cy="600307"/>
          </a:xfrm>
          <a:prstGeom prst="roundRect">
            <a:avLst/>
          </a:prstGeo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512926" y="2782008"/>
            <a:ext cx="27559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游泳的注意事项</a:t>
            </a:r>
          </a:p>
        </p:txBody>
      </p:sp>
      <p:sp>
        <p:nvSpPr>
          <p:cNvPr id="46" name="矩形 45"/>
          <p:cNvSpPr/>
          <p:nvPr/>
        </p:nvSpPr>
        <p:spPr>
          <a:xfrm>
            <a:off x="1807643" y="2782008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ea typeface="微软雅黑" panose="020B0503020204020204" pitchFamily="34" charset="-122"/>
            </a:endParaRPr>
          </a:p>
        </p:txBody>
      </p:sp>
      <p:sp>
        <p:nvSpPr>
          <p:cNvPr id="48" name="矩形: 圆角 47"/>
          <p:cNvSpPr/>
          <p:nvPr/>
        </p:nvSpPr>
        <p:spPr>
          <a:xfrm>
            <a:off x="2389193" y="3479331"/>
            <a:ext cx="3317798" cy="600307"/>
          </a:xfrm>
          <a:prstGeom prst="roundRect">
            <a:avLst/>
          </a:prstGeo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504219" y="3359011"/>
            <a:ext cx="33564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同伴落水不要错误施救</a:t>
            </a:r>
          </a:p>
        </p:txBody>
      </p:sp>
      <p:sp>
        <p:nvSpPr>
          <p:cNvPr id="51" name="矩形 50"/>
          <p:cNvSpPr/>
          <p:nvPr/>
        </p:nvSpPr>
        <p:spPr>
          <a:xfrm>
            <a:off x="1807643" y="3359011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ea typeface="微软雅黑" panose="020B0503020204020204" pitchFamily="34" charset="-122"/>
            </a:endParaRPr>
          </a:p>
        </p:txBody>
      </p:sp>
      <p:sp>
        <p:nvSpPr>
          <p:cNvPr id="53" name="矩形: 圆角 52"/>
          <p:cNvSpPr/>
          <p:nvPr/>
        </p:nvSpPr>
        <p:spPr>
          <a:xfrm>
            <a:off x="2389193" y="4106950"/>
            <a:ext cx="3317798" cy="600307"/>
          </a:xfrm>
          <a:prstGeom prst="roundRect">
            <a:avLst/>
          </a:prstGeo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506760" y="3970473"/>
            <a:ext cx="36866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同伴落水，如何正确施救</a:t>
            </a:r>
          </a:p>
        </p:txBody>
      </p:sp>
      <p:sp>
        <p:nvSpPr>
          <p:cNvPr id="56" name="矩形 55"/>
          <p:cNvSpPr/>
          <p:nvPr/>
        </p:nvSpPr>
        <p:spPr>
          <a:xfrm>
            <a:off x="1807643" y="3986630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b="1" dirty="0">
              <a:ea typeface="微软雅黑" panose="020B0503020204020204" pitchFamily="34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50" r="9555"/>
          <a:stretch/>
        </p:blipFill>
        <p:spPr>
          <a:xfrm>
            <a:off x="6756991" y="0"/>
            <a:ext cx="4951684" cy="7110593"/>
          </a:xfrm>
          <a:prstGeom prst="rect">
            <a:avLst/>
          </a:prstGeom>
        </p:spPr>
      </p:pic>
      <p:sp>
        <p:nvSpPr>
          <p:cNvPr id="60" name="文本框 59"/>
          <p:cNvSpPr txBox="1"/>
          <p:nvPr/>
        </p:nvSpPr>
        <p:spPr>
          <a:xfrm>
            <a:off x="2508555" y="4566857"/>
            <a:ext cx="36866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不慎落水，如何自救</a:t>
            </a:r>
          </a:p>
        </p:txBody>
      </p:sp>
      <p:sp>
        <p:nvSpPr>
          <p:cNvPr id="62" name="矩形 61"/>
          <p:cNvSpPr/>
          <p:nvPr/>
        </p:nvSpPr>
        <p:spPr>
          <a:xfrm>
            <a:off x="1783312" y="4583014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400" b="1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72984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5500">
        <p15:prstTrans prst="origami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44" grpId="0"/>
      <p:bldP spid="46" grpId="0"/>
      <p:bldP spid="49" grpId="0"/>
      <p:bldP spid="51" grpId="0"/>
      <p:bldP spid="54" grpId="0"/>
      <p:bldP spid="56" grpId="0"/>
      <p:bldP spid="60" grpId="0"/>
      <p:bldP spid="6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7364" y="717847"/>
            <a:ext cx="5053878" cy="5053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677421" y="498352"/>
            <a:ext cx="6059943" cy="1656057"/>
            <a:chOff x="1587767" y="766757"/>
            <a:chExt cx="6059943" cy="165605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7767" y="766757"/>
              <a:ext cx="6059943" cy="1656057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217081" y="986252"/>
              <a:ext cx="4644220" cy="9883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3.</a:t>
              </a:r>
              <a:r>
                <a:rPr lang="zh-CN" altLang="en-US" sz="4400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要保证自身安全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541867" y="2373904"/>
            <a:ext cx="4514906" cy="254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anose="020B0503020204020204" pitchFamily="34" charset="-122"/>
                <a:sym typeface="Arial" pitchFamily="34" charset="0"/>
              </a:rPr>
              <a:t>救援的第一要务是保证自身安全，不然就是添乱，甚至可能引发更大的悲剧！</a:t>
            </a:r>
          </a:p>
        </p:txBody>
      </p:sp>
    </p:spTree>
    <p:extLst>
      <p:ext uri="{BB962C8B-B14F-4D97-AF65-F5344CB8AC3E}">
        <p14:creationId xmlns:p14="http://schemas.microsoft.com/office/powerpoint/2010/main" val="119229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27" y="287543"/>
            <a:ext cx="7309366" cy="73093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67617" y="3033738"/>
            <a:ext cx="175881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04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752462" y="4512176"/>
            <a:ext cx="48013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如何正确施救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4690" y="563778"/>
            <a:ext cx="3744431" cy="59917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1673D44-D61D-462F-8E6F-ACEF72DA10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88" y="-59361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74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5500">
        <p15:prstTrans prst="curtains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4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59179" y="437667"/>
            <a:ext cx="6059943" cy="1656057"/>
            <a:chOff x="1587767" y="374870"/>
            <a:chExt cx="6059943" cy="165605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7767" y="374870"/>
              <a:ext cx="6059943" cy="1656057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073388" y="620492"/>
              <a:ext cx="5208477" cy="9883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1.</a:t>
              </a:r>
              <a:r>
                <a:rPr lang="zh-CN" altLang="en-US" sz="4400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第一时间大声呼叫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945" y="3428999"/>
            <a:ext cx="1506523" cy="321999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ADCB8E0-6CF5-4444-9390-9CCF3DD3DFD8}"/>
              </a:ext>
            </a:extLst>
          </p:cNvPr>
          <p:cNvSpPr/>
          <p:nvPr/>
        </p:nvSpPr>
        <p:spPr>
          <a:xfrm>
            <a:off x="1244800" y="2636580"/>
            <a:ext cx="4851199" cy="2291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zh-CN" altLang="en-US" sz="25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碰到有人溺水，第一时间要大声呼叫，派出一人去寻求成人的帮助（如果有多个同伴在一起的话）</a:t>
            </a:r>
            <a:endParaRPr lang="zh-CN" altLang="en-US" sz="2500" b="1" dirty="0"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496B6AD-996A-4F92-9C6B-2FB232DE05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141" y="918919"/>
            <a:ext cx="3345023" cy="2684140"/>
          </a:xfrm>
          <a:prstGeom prst="rect">
            <a:avLst/>
          </a:prstGeom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8850734" y="1633267"/>
            <a:ext cx="2444669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有人落水啦</a:t>
            </a:r>
          </a:p>
        </p:txBody>
      </p:sp>
    </p:spTree>
    <p:extLst>
      <p:ext uri="{BB962C8B-B14F-4D97-AF65-F5344CB8AC3E}">
        <p14:creationId xmlns:p14="http://schemas.microsoft.com/office/powerpoint/2010/main" val="2466812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25484" y="374870"/>
            <a:ext cx="6059943" cy="1656057"/>
            <a:chOff x="1587767" y="374870"/>
            <a:chExt cx="6059943" cy="165605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7767" y="374870"/>
              <a:ext cx="6059943" cy="1656057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2013499" y="630998"/>
              <a:ext cx="5208477" cy="9883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2.</a:t>
              </a: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高年级同学还可以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234229" y="2494850"/>
            <a:ext cx="4642450" cy="272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3000" b="1" dirty="0">
                <a:latin typeface="微软雅黑" pitchFamily="34" charset="-122"/>
                <a:ea typeface="微软雅黑" panose="020B0503020204020204" pitchFamily="34" charset="-122"/>
                <a:sym typeface="Arial" pitchFamily="34" charset="0"/>
              </a:rPr>
              <a:t>高年级同学和在有条件的情况下，除了呼叫大人，还可以这样做：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34F0658-6B82-4F6A-BAA9-47A09D30AB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7346" y="241524"/>
            <a:ext cx="1475295" cy="147529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B0A4DAF-E3BC-4BA8-99CD-8576A958CB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914" y="1786684"/>
            <a:ext cx="2069661" cy="206966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BF86BA2-5978-4F1F-9714-38CD586958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123" y="460114"/>
            <a:ext cx="2069661" cy="206966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DF36B15-0120-4992-85E3-30EDA93699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1888" y="2220686"/>
            <a:ext cx="2508012" cy="467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9096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6" descr="E:\12\漫画素材分类\溺水、急救\2-14(5)-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65">
            <a:off x="822206" y="987969"/>
            <a:ext cx="5555915" cy="39224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1F61D36D-AC94-4631-BF4A-B589AE584329}"/>
              </a:ext>
            </a:extLst>
          </p:cNvPr>
          <p:cNvSpPr/>
          <p:nvPr/>
        </p:nvSpPr>
        <p:spPr>
          <a:xfrm>
            <a:off x="7324410" y="1695390"/>
            <a:ext cx="3863110" cy="2731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寻找竹竿、树枝等，俯身趴下来，慢慢将溺水者拉上岸。</a:t>
            </a:r>
            <a:endParaRPr lang="zh-CN" altLang="en-US" sz="3000" b="1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6175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Administrator\桌面\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3" b="3980"/>
          <a:stretch/>
        </p:blipFill>
        <p:spPr bwMode="auto">
          <a:xfrm>
            <a:off x="1026921" y="1190171"/>
            <a:ext cx="5375642" cy="3759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687738" y="2193287"/>
            <a:ext cx="3190793" cy="191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在周边寻找漂浮物给落水者</a:t>
            </a:r>
          </a:p>
        </p:txBody>
      </p:sp>
    </p:spTree>
    <p:extLst>
      <p:ext uri="{BB962C8B-B14F-4D97-AF65-F5344CB8AC3E}">
        <p14:creationId xmlns:p14="http://schemas.microsoft.com/office/powerpoint/2010/main" val="9810965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5" descr="E:\12\漫画素材分类\溺水、急救\1-3-副本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41"/>
          <a:stretch/>
        </p:blipFill>
        <p:spPr bwMode="auto">
          <a:xfrm>
            <a:off x="5694581" y="859350"/>
            <a:ext cx="5667375" cy="4119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9A478D3-E51E-4936-B45D-33B29ED8181E}"/>
              </a:ext>
            </a:extLst>
          </p:cNvPr>
          <p:cNvSpPr/>
          <p:nvPr/>
        </p:nvSpPr>
        <p:spPr>
          <a:xfrm>
            <a:off x="830044" y="1557380"/>
            <a:ext cx="4064000" cy="272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当周围没有漂浮物或者竹竿时，可以用衣服打绳结抛向溺水者。</a:t>
            </a:r>
          </a:p>
        </p:txBody>
      </p:sp>
    </p:spTree>
    <p:extLst>
      <p:ext uri="{BB962C8B-B14F-4D97-AF65-F5344CB8AC3E}">
        <p14:creationId xmlns:p14="http://schemas.microsoft.com/office/powerpoint/2010/main" val="3124538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27" y="287543"/>
            <a:ext cx="7309366" cy="73093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67617" y="3033738"/>
            <a:ext cx="175881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05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752462" y="4512176"/>
            <a:ext cx="48013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如何正确自救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4690" y="563778"/>
            <a:ext cx="3744431" cy="59917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1673D44-D61D-462F-8E6F-ACEF72DA10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88" y="-59361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65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5500">
        <p15:prstTrans prst="curtains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43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26934" y="472215"/>
            <a:ext cx="6059943" cy="1656057"/>
            <a:chOff x="1562367" y="755461"/>
            <a:chExt cx="6059943" cy="165605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2367" y="755461"/>
              <a:ext cx="6059943" cy="1656057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686981" y="927538"/>
              <a:ext cx="3570208" cy="9883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千万不要惊慌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5" t="3258" r="7424"/>
          <a:stretch/>
        </p:blipFill>
        <p:spPr>
          <a:xfrm>
            <a:off x="6814811" y="617358"/>
            <a:ext cx="4769097" cy="445405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7BDD8B99-ACA6-459F-8ABE-8C69494AC38F}"/>
              </a:ext>
            </a:extLst>
          </p:cNvPr>
          <p:cNvSpPr/>
          <p:nvPr/>
        </p:nvSpPr>
        <p:spPr>
          <a:xfrm>
            <a:off x="998928" y="2622746"/>
            <a:ext cx="4609514" cy="2291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5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不慎落入水中，</a:t>
            </a:r>
            <a:r>
              <a:rPr lang="zh-CN" altLang="en-US" sz="25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千万不要惊慌</a:t>
            </a:r>
            <a:r>
              <a:rPr lang="zh-CN" altLang="en-US" sz="25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，要采取正确的措施自救，以便争取获救的机会。</a:t>
            </a:r>
            <a:endParaRPr lang="zh-CN" altLang="en-US" sz="2500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8058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5" descr="E:\12\漫画素材分类\溺水、急救\2-14(4)-副本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3" t="40967" r="7270"/>
          <a:stretch/>
        </p:blipFill>
        <p:spPr bwMode="auto">
          <a:xfrm rot="4265">
            <a:off x="949829" y="892649"/>
            <a:ext cx="5593692" cy="3971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  <p:sp>
        <p:nvSpPr>
          <p:cNvPr id="52227" name="TextBox 2"/>
          <p:cNvSpPr>
            <a:spLocks noChangeArrowheads="1"/>
          </p:cNvSpPr>
          <p:nvPr/>
        </p:nvSpPr>
        <p:spPr bwMode="auto">
          <a:xfrm>
            <a:off x="7002977" y="1336655"/>
            <a:ext cx="4241656" cy="3172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如果你不习水性，应迅速把头向后仰，口向上，尽量使口鼻露出水面，不能将手上举或挣扎，以免使身体下沉。</a:t>
            </a:r>
          </a:p>
        </p:txBody>
      </p:sp>
    </p:spTree>
    <p:extLst>
      <p:ext uri="{BB962C8B-B14F-4D97-AF65-F5344CB8AC3E}">
        <p14:creationId xmlns:p14="http://schemas.microsoft.com/office/powerpoint/2010/main" val="283629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51" y="588684"/>
            <a:ext cx="4844949" cy="573288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329433A-7449-46FE-AB5F-3EDB94A1C5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433" y="337157"/>
            <a:ext cx="7674567" cy="4450135"/>
          </a:xfrm>
          <a:prstGeom prst="rect">
            <a:avLst/>
          </a:prstGeom>
        </p:spPr>
      </p:pic>
      <p:sp>
        <p:nvSpPr>
          <p:cNvPr id="16388" name="Text Box 3"/>
          <p:cNvSpPr>
            <a:spLocks noChangeArrowheads="1"/>
          </p:cNvSpPr>
          <p:nvPr/>
        </p:nvSpPr>
        <p:spPr bwMode="auto">
          <a:xfrm>
            <a:off x="5998547" y="1685061"/>
            <a:ext cx="522410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dirty="0">
                <a:solidFill>
                  <a:srgbClr val="0070C0"/>
                </a:solidFill>
                <a:latin typeface="华康海报体W12(P)" pitchFamily="2" charset="-122"/>
                <a:ea typeface="微软雅黑" panose="020B0503020204020204" pitchFamily="34" charset="-122"/>
                <a:sym typeface="华康海报体W12(P)" pitchFamily="2" charset="-122"/>
              </a:rPr>
              <a:t>天气渐热，小学生溺水事件不断！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59E5755-D26A-4D93-B492-DDE7317E76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69299" y="4295775"/>
            <a:ext cx="28384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67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eelOff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5" descr="E:\12\漫画素材分类\溺水、急救\2-14(2)-副本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34"/>
          <a:stretch/>
        </p:blipFill>
        <p:spPr bwMode="auto">
          <a:xfrm>
            <a:off x="5867400" y="957264"/>
            <a:ext cx="5498042" cy="38576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  <p:sp>
        <p:nvSpPr>
          <p:cNvPr id="53251" name="TextBox 2"/>
          <p:cNvSpPr>
            <a:spLocks noChangeArrowheads="1"/>
          </p:cNvSpPr>
          <p:nvPr/>
        </p:nvSpPr>
        <p:spPr bwMode="auto">
          <a:xfrm>
            <a:off x="826558" y="965351"/>
            <a:ext cx="4591790" cy="364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及时甩掉鞋子和口袋里的重物，但不要脱掉衣服，因为它会产生一定的浮力，对你有很大帮助。</a:t>
            </a:r>
          </a:p>
        </p:txBody>
      </p:sp>
    </p:spTree>
    <p:extLst>
      <p:ext uri="{BB962C8B-B14F-4D97-AF65-F5344CB8AC3E}">
        <p14:creationId xmlns:p14="http://schemas.microsoft.com/office/powerpoint/2010/main" val="3069107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6" descr="C:\Documents and Settings\Administrator\桌面\图片1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74"/>
          <a:stretch/>
        </p:blipFill>
        <p:spPr bwMode="auto">
          <a:xfrm>
            <a:off x="823279" y="1094814"/>
            <a:ext cx="6229752" cy="36772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  <p:sp>
        <p:nvSpPr>
          <p:cNvPr id="54275" name="TextBox 2"/>
          <p:cNvSpPr>
            <a:spLocks noChangeArrowheads="1"/>
          </p:cNvSpPr>
          <p:nvPr/>
        </p:nvSpPr>
        <p:spPr bwMode="auto">
          <a:xfrm>
            <a:off x="7329714" y="1681264"/>
            <a:ext cx="4039007" cy="272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假如周围有木板，应抓住，借用木板的浮力使自己的身体尽量往上浮。</a:t>
            </a:r>
          </a:p>
        </p:txBody>
      </p:sp>
    </p:spTree>
    <p:extLst>
      <p:ext uri="{BB962C8B-B14F-4D97-AF65-F5344CB8AC3E}">
        <p14:creationId xmlns:p14="http://schemas.microsoft.com/office/powerpoint/2010/main" val="2040290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图片 3" descr="E:\新\插图（网络使用）\五年级\2-17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487" y="1081056"/>
            <a:ext cx="4789084" cy="40522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/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5300" name="TextBox 2"/>
          <p:cNvSpPr>
            <a:spLocks noChangeArrowheads="1"/>
          </p:cNvSpPr>
          <p:nvPr/>
        </p:nvSpPr>
        <p:spPr bwMode="auto">
          <a:xfrm>
            <a:off x="943429" y="1182782"/>
            <a:ext cx="4396745" cy="364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如果有人跳水相救，千万不可死死抱住救助者不放，而应尽量放松，配合救助者把你带到岸边。</a:t>
            </a:r>
            <a:endParaRPr lang="zh-CN" altLang="en-US" sz="3000" b="1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161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Text Box 3"/>
          <p:cNvSpPr>
            <a:spLocks noChangeArrowheads="1"/>
          </p:cNvSpPr>
          <p:nvPr/>
        </p:nvSpPr>
        <p:spPr bwMode="auto">
          <a:xfrm>
            <a:off x="836407" y="833567"/>
            <a:ext cx="4637087" cy="4198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生命可贵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请远离危险水域，安全游泳！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不私自下水游泳；不擅自与他人结伴游泳；不在无家长或教师带领的情况下游泳；不到无安全设施、无救援人员的水域游泳；不到不熟悉的水域游泳；不擅自下水施救。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07732" y="3026921"/>
            <a:ext cx="6637566" cy="401007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375D0D5-83AF-44CD-84FF-42BEC8A581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738" y="30218"/>
            <a:ext cx="1475295" cy="147529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0E1DE9B-E3EF-4240-BA14-EA169591D8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135" y="854063"/>
            <a:ext cx="2069661" cy="206966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A424326-5E90-4B4D-BD20-09CC4E6586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6515" y="248808"/>
            <a:ext cx="2069661" cy="206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011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82037" y="251020"/>
            <a:ext cx="6059943" cy="1656057"/>
            <a:chOff x="1592828" y="379477"/>
            <a:chExt cx="6059943" cy="165605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2828" y="379477"/>
              <a:ext cx="6059943" cy="1656057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686981" y="636589"/>
              <a:ext cx="4134465" cy="9883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遇到危险怎么办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1999276" y="251020"/>
            <a:ext cx="4824445" cy="499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、保持镇静，趋利避害。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、学会自救、保护自己。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、想方设法，不断求救。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、记住四个电话。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119”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火警电话。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110”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报警电话。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120”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急救电话。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122”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交通事故报警电话。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打电话要说清地点、相关情况、显著的特征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9959" y="3810564"/>
            <a:ext cx="5072021" cy="255284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4018A58-4B2E-4FA7-9E9F-C8DC9B90AD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4" y="21184"/>
            <a:ext cx="1475295" cy="147529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6AA9FC1-ED97-4998-9D51-67C5EB90A4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824" y="2460424"/>
            <a:ext cx="2069661" cy="206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0870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9EE9C8D-8CCA-4026-B1FD-6344B7FE68E0}"/>
              </a:ext>
            </a:extLst>
          </p:cNvPr>
          <p:cNvSpPr/>
          <p:nvPr/>
        </p:nvSpPr>
        <p:spPr>
          <a:xfrm>
            <a:off x="3156664" y="1332280"/>
            <a:ext cx="569579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0" b="1" dirty="0">
                <a:solidFill>
                  <a:srgbClr val="1A7B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汇报完毕 </a:t>
            </a:r>
            <a:endParaRPr lang="zh-CN" altLang="en-US" sz="10000" dirty="0">
              <a:solidFill>
                <a:srgbClr val="1A7B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583606C-1D3D-43F5-BC56-6703AC9758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21" y="4295775"/>
            <a:ext cx="2838450" cy="25622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9389E216-B559-46F4-8122-CAF837724F24}"/>
              </a:ext>
            </a:extLst>
          </p:cNvPr>
          <p:cNvSpPr/>
          <p:nvPr/>
        </p:nvSpPr>
        <p:spPr>
          <a:xfrm>
            <a:off x="4327157" y="2629129"/>
            <a:ext cx="5314275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0" b="1" dirty="0">
                <a:solidFill>
                  <a:srgbClr val="1A7B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  <a:endParaRPr lang="zh-CN" altLang="en-US" sz="10000" dirty="0">
              <a:solidFill>
                <a:srgbClr val="1A7B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 panose="020B0503020204020204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07D94EB-2382-4995-80B6-4B3F06ECB0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990" y="1716765"/>
            <a:ext cx="3564041" cy="1399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1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500"/>
    </mc:Choice>
    <mc:Fallback xmlns="">
      <p:transition advTm="5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512A106-197B-4C46-AB33-6880C96884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934" y="2636451"/>
            <a:ext cx="8724132" cy="15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2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909" y="244034"/>
            <a:ext cx="7581064" cy="7581064"/>
          </a:xfrm>
          <a:prstGeom prst="rect">
            <a:avLst/>
          </a:prstGeom>
        </p:spPr>
      </p:pic>
      <p:sp>
        <p:nvSpPr>
          <p:cNvPr id="17411" name="Text Box 3"/>
          <p:cNvSpPr>
            <a:spLocks noChangeArrowheads="1"/>
          </p:cNvSpPr>
          <p:nvPr/>
        </p:nvSpPr>
        <p:spPr bwMode="auto">
          <a:xfrm>
            <a:off x="6328643" y="3236484"/>
            <a:ext cx="4089976" cy="2496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同学们，请说说你身边的哪些地方容易发生溺水？</a:t>
            </a:r>
            <a:endParaRPr lang="zh-CN" altLang="en-US" sz="36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25" y="364707"/>
            <a:ext cx="3482696" cy="649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04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500">
        <p15:prstTrans prst="crush"/>
      </p:transition>
    </mc:Choice>
    <mc:Fallback xmlns="">
      <p:transition spd="slow" advTm="55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27" y="287543"/>
            <a:ext cx="7309366" cy="73093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67617" y="3033738"/>
            <a:ext cx="1539204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803758" y="4635287"/>
            <a:ext cx="46987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远离野外危险水域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4690" y="563778"/>
            <a:ext cx="3744431" cy="59917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1673D44-D61D-462F-8E6F-ACEF72DA10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88" y="-59361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837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5500">
        <p15:prstTrans prst="curtains"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4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855" y="268169"/>
            <a:ext cx="7494275" cy="7494275"/>
          </a:xfrm>
          <a:prstGeom prst="rect">
            <a:avLst/>
          </a:prstGeom>
        </p:spPr>
      </p:pic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6286751" y="3179682"/>
            <a:ext cx="4834208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一般发生溺水的地点在：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水库、水坑、河流、溪边，游泳池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……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48" y="896124"/>
            <a:ext cx="4703607" cy="556563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3EA1F62-1561-4CD4-A52B-1A92091AA7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09" y="158476"/>
            <a:ext cx="1475295" cy="147529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F6A8322-6AF9-4882-AEB7-6FF8469020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75" y="4733972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664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500">
        <p15:prstTrans prst="fracture"/>
      </p:transition>
    </mc:Choice>
    <mc:Fallback xmlns="">
      <p:transition spd="slow" advTm="55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36"/>
          <a:stretch/>
        </p:blipFill>
        <p:spPr bwMode="auto">
          <a:xfrm>
            <a:off x="353795" y="2739955"/>
            <a:ext cx="5676890" cy="34989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/>
        </p:spPr>
      </p:pic>
      <p:grpSp>
        <p:nvGrpSpPr>
          <p:cNvPr id="6" name="组合 5"/>
          <p:cNvGrpSpPr/>
          <p:nvPr/>
        </p:nvGrpSpPr>
        <p:grpSpPr>
          <a:xfrm>
            <a:off x="5829115" y="-271689"/>
            <a:ext cx="3766467" cy="2405798"/>
            <a:chOff x="4207705" y="-195945"/>
            <a:chExt cx="3766467" cy="240579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7705" y="-195945"/>
              <a:ext cx="3766467" cy="240579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5279982" y="1088598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水库</a:t>
              </a:r>
              <a:endParaRPr lang="zh-CN" altLang="en-US" sz="5400" spc="600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872" y="2739955"/>
            <a:ext cx="5288652" cy="381684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C580BEB-F53B-452F-B955-A5B3401813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36" y="185856"/>
            <a:ext cx="1475295" cy="14752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07AE27D-C3E3-4370-864B-25F52767A2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298" y="1140218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98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56663" y="4191477"/>
            <a:ext cx="6235337" cy="2448923"/>
          </a:xfrm>
          <a:prstGeom prst="rect">
            <a:avLst/>
          </a:prstGeom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57"/>
          <a:stretch/>
        </p:blipFill>
        <p:spPr bwMode="auto">
          <a:xfrm>
            <a:off x="739122" y="2438562"/>
            <a:ext cx="5559188" cy="32881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/>
        </p:spPr>
      </p:pic>
      <p:sp>
        <p:nvSpPr>
          <p:cNvPr id="21509" name="Rectangle 1"/>
          <p:cNvSpPr>
            <a:spLocks noChangeArrowheads="1"/>
          </p:cNvSpPr>
          <p:nvPr/>
        </p:nvSpPr>
        <p:spPr bwMode="auto">
          <a:xfrm>
            <a:off x="6945485" y="2530824"/>
            <a:ext cx="3608132" cy="130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水库水深，经常发生儿童溺水事件！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207705" y="-496394"/>
            <a:ext cx="3766467" cy="2405798"/>
            <a:chOff x="4207705" y="-287386"/>
            <a:chExt cx="3766467" cy="240579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7705" y="-287386"/>
              <a:ext cx="3766467" cy="2405798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5313005" y="987361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水库</a:t>
              </a:r>
              <a:endParaRPr lang="zh-CN" altLang="en-US" sz="5400" spc="600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2F11603F-FF56-481B-95FD-FAF80D47DC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22" y="248958"/>
            <a:ext cx="1475295" cy="14752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2DC0EBD-A81E-4B46-9728-B11AB43F0D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714" y="867785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137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00">
        <p15:prstTrans prst="pageCurlDouble"/>
      </p:transition>
    </mc:Choice>
    <mc:Fallback xmlns="">
      <p:transition spd="slow" advTm="55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小学生防溺水讲座PPT模版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1208</Words>
  <Application>Microsoft Office PowerPoint</Application>
  <PresentationFormat>宽屏</PresentationFormat>
  <Paragraphs>145</Paragraphs>
  <Slides>46</Slides>
  <Notes>46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5" baseType="lpstr">
      <vt:lpstr>等线</vt:lpstr>
      <vt:lpstr>等线 Light</vt:lpstr>
      <vt:lpstr>华康海报体W12(P)</vt:lpstr>
      <vt:lpstr>微软雅黑</vt:lpstr>
      <vt:lpstr>Arial</vt:lpstr>
      <vt:lpstr>Calibri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说说他们做得对不对，你会这样做吗？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小学生防溺水讲座PPT模版</dc:title>
  <dc:creator>user</dc:creator>
  <cp:keywords>www.33ppt.com</cp:keywords>
  <cp:lastModifiedBy>User</cp:lastModifiedBy>
  <cp:revision>35</cp:revision>
  <dcterms:created xsi:type="dcterms:W3CDTF">2017-04-18T00:14:58Z</dcterms:created>
  <dcterms:modified xsi:type="dcterms:W3CDTF">2019-10-23T12:01:37Z</dcterms:modified>
</cp:coreProperties>
</file>